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9"/>
  </p:notesMasterIdLst>
  <p:sldIdLst>
    <p:sldId id="256" r:id="rId2"/>
    <p:sldId id="271" r:id="rId3"/>
    <p:sldId id="258" r:id="rId4"/>
    <p:sldId id="276" r:id="rId5"/>
    <p:sldId id="270" r:id="rId6"/>
    <p:sldId id="277" r:id="rId7"/>
    <p:sldId id="272" r:id="rId8"/>
  </p:sldIdLst>
  <p:sldSz cx="9144000" cy="6858000" type="screen4x3"/>
  <p:notesSz cx="6669088"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ERDI Dris" initials="FD" lastIdx="0" clrIdx="0">
    <p:extLst>
      <p:ext uri="{19B8F6BF-5375-455C-9EA6-DF929625EA0E}">
        <p15:presenceInfo xmlns:p15="http://schemas.microsoft.com/office/powerpoint/2012/main" userId="S-1-5-21-1962575301-4217646707-3588668178-3506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17"/>
    <p:restoredTop sz="94697"/>
  </p:normalViewPr>
  <p:slideViewPr>
    <p:cSldViewPr>
      <p:cViewPr varScale="1">
        <p:scale>
          <a:sx n="108" d="100"/>
          <a:sy n="108" d="100"/>
        </p:scale>
        <p:origin x="1680"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778250" y="0"/>
            <a:ext cx="2889250" cy="496888"/>
          </a:xfrm>
          <a:prstGeom prst="rect">
            <a:avLst/>
          </a:prstGeom>
        </p:spPr>
        <p:txBody>
          <a:bodyPr vert="horz" lIns="91440" tIns="45720" rIns="91440" bIns="45720" rtlCol="0"/>
          <a:lstStyle>
            <a:lvl1pPr algn="r">
              <a:defRPr sz="1200"/>
            </a:lvl1pPr>
          </a:lstStyle>
          <a:p>
            <a:fld id="{527B1A47-773A-4C3C-8CCC-68FC66E28C1E}" type="datetimeFigureOut">
              <a:rPr lang="fr-FR" smtClean="0"/>
              <a:t>16/03/2023</a:t>
            </a:fld>
            <a:endParaRPr lang="fr-FR"/>
          </a:p>
        </p:txBody>
      </p:sp>
      <p:sp>
        <p:nvSpPr>
          <p:cNvPr id="4" name="Espace réservé de l'image des diapositives 3"/>
          <p:cNvSpPr>
            <a:spLocks noGrp="1" noRot="1" noChangeAspect="1"/>
          </p:cNvSpPr>
          <p:nvPr>
            <p:ph type="sldImg" idx="2"/>
          </p:nvPr>
        </p:nvSpPr>
        <p:spPr>
          <a:xfrm>
            <a:off x="1101725" y="1241425"/>
            <a:ext cx="4465638"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66750" y="4776788"/>
            <a:ext cx="5335588" cy="3908425"/>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9750"/>
            <a:ext cx="2889250" cy="496888"/>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778250" y="9429750"/>
            <a:ext cx="2889250" cy="496888"/>
          </a:xfrm>
          <a:prstGeom prst="rect">
            <a:avLst/>
          </a:prstGeom>
        </p:spPr>
        <p:txBody>
          <a:bodyPr vert="horz" lIns="91440" tIns="45720" rIns="91440" bIns="45720" rtlCol="0" anchor="b"/>
          <a:lstStyle>
            <a:lvl1pPr algn="r">
              <a:defRPr sz="1200"/>
            </a:lvl1pPr>
          </a:lstStyle>
          <a:p>
            <a:fld id="{52EA2CC4-9301-49D7-9C77-A3736BCEC104}" type="slidenum">
              <a:rPr lang="fr-FR" smtClean="0"/>
              <a:t>‹N°›</a:t>
            </a:fld>
            <a:endParaRPr lang="fr-FR"/>
          </a:p>
        </p:txBody>
      </p:sp>
    </p:spTree>
    <p:extLst>
      <p:ext uri="{BB962C8B-B14F-4D97-AF65-F5344CB8AC3E}">
        <p14:creationId xmlns:p14="http://schemas.microsoft.com/office/powerpoint/2010/main" val="22608915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2EA2CC4-9301-49D7-9C77-A3736BCEC104}" type="slidenum">
              <a:rPr lang="fr-FR" smtClean="0"/>
              <a:t>5</a:t>
            </a:fld>
            <a:endParaRPr lang="fr-FR"/>
          </a:p>
        </p:txBody>
      </p:sp>
    </p:spTree>
    <p:extLst>
      <p:ext uri="{BB962C8B-B14F-4D97-AF65-F5344CB8AC3E}">
        <p14:creationId xmlns:p14="http://schemas.microsoft.com/office/powerpoint/2010/main" val="37676836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AD8293A2-4D5F-408B-BFAD-BE5407AD4029}" type="datetimeFigureOut">
              <a:rPr lang="fr-FR" smtClean="0"/>
              <a:pPr/>
              <a:t>16/03/2023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271258A-936E-4B79-92A3-C2DDD76AE218}"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D8293A2-4D5F-408B-BFAD-BE5407AD4029}" type="datetimeFigureOut">
              <a:rPr lang="fr-FR" smtClean="0"/>
              <a:pPr/>
              <a:t>16/03/2023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271258A-936E-4B79-92A3-C2DDD76AE218}"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D8293A2-4D5F-408B-BFAD-BE5407AD4029}" type="datetimeFigureOut">
              <a:rPr lang="fr-FR" smtClean="0"/>
              <a:pPr/>
              <a:t>16/03/2023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271258A-936E-4B79-92A3-C2DDD76AE218}"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D8293A2-4D5F-408B-BFAD-BE5407AD4029}" type="datetimeFigureOut">
              <a:rPr lang="fr-FR" smtClean="0"/>
              <a:pPr/>
              <a:t>16/03/2023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271258A-936E-4B79-92A3-C2DDD76AE218}"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AD8293A2-4D5F-408B-BFAD-BE5407AD4029}" type="datetimeFigureOut">
              <a:rPr lang="fr-FR" smtClean="0"/>
              <a:pPr/>
              <a:t>16/03/2023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271258A-936E-4B79-92A3-C2DDD76AE218}"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AD8293A2-4D5F-408B-BFAD-BE5407AD4029}" type="datetimeFigureOut">
              <a:rPr lang="fr-FR" smtClean="0"/>
              <a:pPr/>
              <a:t>16/03/2023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271258A-936E-4B79-92A3-C2DDD76AE218}"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AD8293A2-4D5F-408B-BFAD-BE5407AD4029}" type="datetimeFigureOut">
              <a:rPr lang="fr-FR" smtClean="0"/>
              <a:pPr/>
              <a:t>16/03/2023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271258A-936E-4B79-92A3-C2DDD76AE218}"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AD8293A2-4D5F-408B-BFAD-BE5407AD4029}" type="datetimeFigureOut">
              <a:rPr lang="fr-FR" smtClean="0"/>
              <a:pPr/>
              <a:t>16/03/2023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271258A-936E-4B79-92A3-C2DDD76AE218}"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D8293A2-4D5F-408B-BFAD-BE5407AD4029}" type="datetimeFigureOut">
              <a:rPr lang="fr-FR" smtClean="0"/>
              <a:pPr/>
              <a:t>16/03/2023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271258A-936E-4B79-92A3-C2DDD76AE218}"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AD8293A2-4D5F-408B-BFAD-BE5407AD4029}" type="datetimeFigureOut">
              <a:rPr lang="fr-FR" smtClean="0"/>
              <a:pPr/>
              <a:t>16/03/2023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271258A-936E-4B79-92A3-C2DDD76AE218}"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AD8293A2-4D5F-408B-BFAD-BE5407AD4029}" type="datetimeFigureOut">
              <a:rPr lang="fr-FR" smtClean="0"/>
              <a:pPr/>
              <a:t>16/03/2023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271258A-936E-4B79-92A3-C2DDD76AE218}"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8293A2-4D5F-408B-BFAD-BE5407AD4029}" type="datetimeFigureOut">
              <a:rPr lang="fr-FR" smtClean="0"/>
              <a:pPr/>
              <a:t>16/03/2023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71258A-936E-4B79-92A3-C2DDD76AE218}"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unef.fr/delia2medias/deliamedia18/1848-e5e21b.jpg"/>
          <p:cNvPicPr>
            <a:picLocks noChangeAspect="1" noChangeArrowheads="1"/>
          </p:cNvPicPr>
          <p:nvPr/>
        </p:nvPicPr>
        <p:blipFill>
          <a:blip r:embed="rId2" cstate="print"/>
          <a:srcRect/>
          <a:stretch>
            <a:fillRect/>
          </a:stretch>
        </p:blipFill>
        <p:spPr bwMode="auto">
          <a:xfrm>
            <a:off x="2699792" y="-36920"/>
            <a:ext cx="4029053" cy="4029053"/>
          </a:xfrm>
          <a:prstGeom prst="rect">
            <a:avLst/>
          </a:prstGeom>
          <a:noFill/>
        </p:spPr>
      </p:pic>
      <p:sp>
        <p:nvSpPr>
          <p:cNvPr id="5" name="ZoneTexte 4"/>
          <p:cNvSpPr txBox="1"/>
          <p:nvPr/>
        </p:nvSpPr>
        <p:spPr>
          <a:xfrm>
            <a:off x="1690848" y="4293096"/>
            <a:ext cx="6104042" cy="1631216"/>
          </a:xfrm>
          <a:prstGeom prst="rect">
            <a:avLst/>
          </a:prstGeom>
          <a:noFill/>
        </p:spPr>
        <p:txBody>
          <a:bodyPr wrap="none" rtlCol="0">
            <a:spAutoFit/>
          </a:bodyPr>
          <a:lstStyle/>
          <a:p>
            <a:pPr algn="ctr"/>
            <a:r>
              <a:rPr lang="fr-FR" sz="3600" b="1"/>
              <a:t>Plateforme des revendications </a:t>
            </a:r>
          </a:p>
          <a:p>
            <a:pPr algn="ctr"/>
            <a:r>
              <a:rPr lang="fr-FR" sz="3600" b="1"/>
              <a:t>NAO 2023</a:t>
            </a:r>
            <a:br>
              <a:rPr lang="fr-FR" sz="3600" b="1"/>
            </a:br>
            <a:r>
              <a:rPr lang="fr-FR" sz="2800" b="1"/>
              <a:t>Fnac Darty Participations &amp; Services</a:t>
            </a:r>
            <a:endParaRPr lang="fr-FR" sz="2800" b="1" dirty="0"/>
          </a:p>
        </p:txBody>
      </p:sp>
      <p:pic>
        <p:nvPicPr>
          <p:cNvPr id="3"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520" y="188641"/>
            <a:ext cx="1470434" cy="86409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p:cNvSpPr txBox="1"/>
          <p:nvPr/>
        </p:nvSpPr>
        <p:spPr>
          <a:xfrm>
            <a:off x="2025508" y="188641"/>
            <a:ext cx="5066772" cy="646331"/>
          </a:xfrm>
          <a:prstGeom prst="rect">
            <a:avLst/>
          </a:prstGeom>
          <a:noFill/>
        </p:spPr>
        <p:txBody>
          <a:bodyPr wrap="none" rtlCol="0">
            <a:spAutoFit/>
          </a:bodyPr>
          <a:lstStyle/>
          <a:p>
            <a:pPr algn="ctr"/>
            <a:r>
              <a:rPr lang="fr-FR" sz="3600" b="1" dirty="0"/>
              <a:t>Augmentation de salaires</a:t>
            </a:r>
          </a:p>
        </p:txBody>
      </p:sp>
      <p:sp>
        <p:nvSpPr>
          <p:cNvPr id="5" name="ZoneTexte 4"/>
          <p:cNvSpPr txBox="1"/>
          <p:nvPr/>
        </p:nvSpPr>
        <p:spPr>
          <a:xfrm>
            <a:off x="467544" y="1196753"/>
            <a:ext cx="8136904" cy="7632859"/>
          </a:xfrm>
          <a:prstGeom prst="rect">
            <a:avLst/>
          </a:prstGeom>
          <a:noFill/>
        </p:spPr>
        <p:txBody>
          <a:bodyPr wrap="square" rtlCol="0">
            <a:spAutoFit/>
          </a:bodyPr>
          <a:lstStyle/>
          <a:p>
            <a:pPr marL="285750" indent="-285750">
              <a:buFont typeface="Wingdings" charset="2"/>
              <a:buChar char="q"/>
            </a:pPr>
            <a:r>
              <a:rPr lang="fr-FR" sz="1600" b="1" dirty="0">
                <a:solidFill>
                  <a:srgbClr val="0070C0"/>
                </a:solidFill>
              </a:rPr>
              <a:t>Mesures collectives avec effet rétroactif au 1er janvier</a:t>
            </a:r>
          </a:p>
          <a:p>
            <a:r>
              <a:rPr lang="fr-FR" sz="1000" b="1" dirty="0">
                <a:solidFill>
                  <a:srgbClr val="0070C0"/>
                </a:solidFill>
              </a:rPr>
              <a:t> </a:t>
            </a:r>
          </a:p>
          <a:p>
            <a:pPr marL="742950" lvl="1" indent="-285750">
              <a:buFont typeface="Courier New" charset="0"/>
              <a:buChar char="o"/>
            </a:pPr>
            <a:r>
              <a:rPr lang="fr-FR" sz="1600" b="1" dirty="0"/>
              <a:t>Augmentation collective pour tous les salariés à plus 1 ans d'ancienneté suite à l’inflation et à la dégradation du pouvoir d’achat :</a:t>
            </a:r>
          </a:p>
          <a:p>
            <a:pPr marL="742950" lvl="1" indent="-285750">
              <a:buFont typeface="Courier New" charset="0"/>
              <a:buChar char="o"/>
            </a:pPr>
            <a:r>
              <a:rPr lang="fr-FR" sz="1600" b="1" dirty="0"/>
              <a:t>Employés : 110€ </a:t>
            </a:r>
          </a:p>
          <a:p>
            <a:pPr marL="742950" lvl="1" indent="-285750">
              <a:buFont typeface="Courier New" charset="0"/>
              <a:buChar char="o"/>
            </a:pPr>
            <a:r>
              <a:rPr lang="fr-FR" sz="1600" b="1" dirty="0"/>
              <a:t>Agents de maitrise : 130€</a:t>
            </a:r>
          </a:p>
          <a:p>
            <a:pPr marL="742950" lvl="1" indent="-285750">
              <a:buFont typeface="Courier New" charset="0"/>
              <a:buChar char="o"/>
            </a:pPr>
            <a:r>
              <a:rPr lang="fr-FR" sz="1600" b="1" dirty="0"/>
              <a:t>Cadres : 130€</a:t>
            </a:r>
          </a:p>
          <a:p>
            <a:pPr lvl="1"/>
            <a:r>
              <a:rPr lang="fr-FR" sz="1600" b="1" dirty="0"/>
              <a:t>      </a:t>
            </a:r>
            <a:r>
              <a:rPr lang="fr-FR" sz="1600" b="1" dirty="0">
                <a:highlight>
                  <a:srgbClr val="00FF00"/>
                </a:highlight>
              </a:rPr>
              <a:t>Coût de la mesure : 2 605 560,00€ (1695 salariés )</a:t>
            </a:r>
          </a:p>
          <a:p>
            <a:pPr lvl="1"/>
            <a:endParaRPr lang="fr-FR" sz="1000" dirty="0">
              <a:highlight>
                <a:srgbClr val="00FF00"/>
              </a:highlight>
            </a:endParaRPr>
          </a:p>
          <a:p>
            <a:pPr marL="285750" indent="-285750">
              <a:buFont typeface="Wingdings" charset="2"/>
              <a:buChar char="q"/>
            </a:pPr>
            <a:r>
              <a:rPr lang="fr-FR" sz="1600" b="1" dirty="0">
                <a:solidFill>
                  <a:srgbClr val="0070C0"/>
                </a:solidFill>
              </a:rPr>
              <a:t>Mesures individuelles avec effet rétroactif au 1er janvier</a:t>
            </a:r>
          </a:p>
          <a:p>
            <a:pPr marL="285750" indent="-285750">
              <a:buFont typeface="Wingdings" charset="2"/>
              <a:buChar char="q"/>
            </a:pPr>
            <a:endParaRPr lang="fr-FR" sz="1000" b="1" dirty="0">
              <a:solidFill>
                <a:srgbClr val="0070C0"/>
              </a:solidFill>
            </a:endParaRPr>
          </a:p>
          <a:p>
            <a:pPr marL="742950" lvl="1" indent="-285750">
              <a:buFont typeface="Courier New" charset="0"/>
              <a:buChar char="o"/>
            </a:pPr>
            <a:r>
              <a:rPr lang="fr-FR" sz="1600" b="1" dirty="0"/>
              <a:t>2,3% D'augmentations individuelles sur la performance </a:t>
            </a:r>
          </a:p>
          <a:p>
            <a:pPr marL="742950" lvl="1" indent="-285750">
              <a:buFont typeface="Courier New" charset="0"/>
              <a:buChar char="o"/>
            </a:pPr>
            <a:endParaRPr lang="fr-FR" sz="1600" b="1" dirty="0"/>
          </a:p>
          <a:p>
            <a:pPr lvl="1"/>
            <a:r>
              <a:rPr lang="fr-FR" sz="1600" b="1" dirty="0"/>
              <a:t>                                              </a:t>
            </a:r>
            <a:r>
              <a:rPr lang="fr-FR" sz="2800" b="1" u="sng" dirty="0"/>
              <a:t>Variable individuel </a:t>
            </a:r>
            <a:endParaRPr lang="fr-FR" sz="3600" b="1" u="sng" dirty="0">
              <a:latin typeface="FNACv2" pitchFamily="2" charset="0"/>
            </a:endParaRPr>
          </a:p>
          <a:p>
            <a:pPr marL="285750" indent="-285750">
              <a:buFont typeface="Wingdings" charset="2"/>
              <a:buChar char="q"/>
            </a:pPr>
            <a:r>
              <a:rPr lang="fr-FR" sz="1600" b="1" dirty="0">
                <a:solidFill>
                  <a:srgbClr val="0070C0"/>
                </a:solidFill>
              </a:rPr>
              <a:t>Le variable ne doit pas être composé de plus 20 % de collectif </a:t>
            </a:r>
          </a:p>
          <a:p>
            <a:endParaRPr lang="fr-FR" sz="1600" b="1" dirty="0">
              <a:solidFill>
                <a:srgbClr val="0070C0"/>
              </a:solidFill>
            </a:endParaRPr>
          </a:p>
          <a:p>
            <a:pPr marL="285750" lvl="0" indent="-285750" algn="just">
              <a:buFont typeface="Wingdings" charset="2"/>
              <a:buChar char="q"/>
            </a:pPr>
            <a:r>
              <a:rPr lang="fr-FR" sz="1600" b="1" dirty="0">
                <a:solidFill>
                  <a:srgbClr val="0070C0"/>
                </a:solidFill>
              </a:rPr>
              <a:t>Intégrer une part de variable dans le fixe</a:t>
            </a:r>
            <a:r>
              <a:rPr lang="fr-FR" sz="1600" dirty="0"/>
              <a:t>, pour tous et quand il représente plus de 10% du salaire de base.</a:t>
            </a:r>
          </a:p>
          <a:p>
            <a:pPr lvl="0" algn="just"/>
            <a:endParaRPr lang="fr-FR" sz="1600" dirty="0"/>
          </a:p>
          <a:p>
            <a:pPr marL="285750" indent="-285750" algn="just">
              <a:buFont typeface="Wingdings" panose="05000000000000000000" pitchFamily="2" charset="2"/>
              <a:buChar char="Ø"/>
            </a:pPr>
            <a:r>
              <a:rPr lang="fr-FR" sz="1600" b="1" dirty="0">
                <a:solidFill>
                  <a:srgbClr val="0070C0"/>
                </a:solidFill>
              </a:rPr>
              <a:t>La CFTC demande à ce qu’en cas d’important désaccord sur l’attribution du variable, que le salarié puisse être reçu par la DRH et son manager pour éclaircissement de la situation.</a:t>
            </a:r>
          </a:p>
          <a:p>
            <a:pPr marL="742950" lvl="1" indent="-285750">
              <a:buFont typeface="Courier New" charset="0"/>
              <a:buChar char="o"/>
            </a:pPr>
            <a:endParaRPr lang="fr-FR" sz="1600" b="1" dirty="0"/>
          </a:p>
          <a:p>
            <a:pPr marL="742950" lvl="1" indent="-285750">
              <a:buFont typeface="Courier New" charset="0"/>
              <a:buChar char="o"/>
            </a:pPr>
            <a:endParaRPr lang="fr-FR" sz="1600" b="1" dirty="0"/>
          </a:p>
          <a:p>
            <a:pPr marL="742950" lvl="1" indent="-285750">
              <a:buFont typeface="Courier New" charset="0"/>
              <a:buChar char="o"/>
            </a:pPr>
            <a:endParaRPr lang="fr-FR" sz="1600" b="1" dirty="0"/>
          </a:p>
          <a:p>
            <a:pPr marL="742950" lvl="1" indent="-285750">
              <a:buFont typeface="Courier New" charset="0"/>
              <a:buChar char="o"/>
            </a:pPr>
            <a:endParaRPr lang="fr-FR" sz="1600" b="1" dirty="0"/>
          </a:p>
          <a:p>
            <a:pPr marL="742950" lvl="1" indent="-285750">
              <a:buFont typeface="Courier New" charset="0"/>
              <a:buChar char="o"/>
            </a:pPr>
            <a:endParaRPr lang="fr-FR" sz="1600" b="1" dirty="0"/>
          </a:p>
          <a:p>
            <a:pPr marL="742950" lvl="1" indent="-285750">
              <a:buFont typeface="Courier New" charset="0"/>
              <a:buChar char="o"/>
            </a:pPr>
            <a:endParaRPr lang="fr-FR" sz="1600" b="1" dirty="0"/>
          </a:p>
          <a:p>
            <a:pPr marL="742950" lvl="1" indent="-285750">
              <a:buFont typeface="Courier New" charset="0"/>
              <a:buChar char="o"/>
            </a:pPr>
            <a:endParaRPr lang="fr-FR" sz="1600" b="1" dirty="0"/>
          </a:p>
          <a:p>
            <a:pPr marL="742950" lvl="1" indent="-285750">
              <a:buFont typeface="Courier New" charset="0"/>
              <a:buChar char="o"/>
            </a:pPr>
            <a:endParaRPr lang="fr-FR" sz="1600" b="1" dirty="0"/>
          </a:p>
          <a:p>
            <a:pPr marL="742950" lvl="1" indent="-285750">
              <a:buFont typeface="Courier New" charset="0"/>
              <a:buChar char="o"/>
            </a:pPr>
            <a:endParaRPr lang="fr-FR" sz="1600" b="1" dirty="0"/>
          </a:p>
          <a:p>
            <a:pPr marL="1200150" lvl="2" indent="-285750">
              <a:buFont typeface="Arial" charset="0"/>
              <a:buChar char="•"/>
            </a:pPr>
            <a:endParaRPr lang="fr-FR" sz="1600" dirty="0"/>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188641"/>
            <a:ext cx="1470434" cy="86409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16476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2267744" y="0"/>
            <a:ext cx="5338513" cy="1200329"/>
          </a:xfrm>
          <a:prstGeom prst="rect">
            <a:avLst/>
          </a:prstGeom>
          <a:noFill/>
        </p:spPr>
        <p:txBody>
          <a:bodyPr wrap="square" rtlCol="0">
            <a:spAutoFit/>
          </a:bodyPr>
          <a:lstStyle/>
          <a:p>
            <a:pPr algn="ctr"/>
            <a:r>
              <a:rPr lang="fr-FR" sz="3600" b="1" dirty="0"/>
              <a:t>Politique de rémunération </a:t>
            </a:r>
            <a:br>
              <a:rPr lang="fr-FR" sz="3600" b="1" dirty="0"/>
            </a:br>
            <a:r>
              <a:rPr lang="fr-FR" sz="3600" b="1" dirty="0"/>
              <a:t>et de l’emploi </a:t>
            </a:r>
            <a:r>
              <a:rPr lang="fr-FR" sz="2000" b="1" dirty="0"/>
              <a:t>(1/2)</a:t>
            </a:r>
            <a:endParaRPr lang="fr-FR" sz="2000" b="1" dirty="0">
              <a:latin typeface="FNACv2" pitchFamily="2" charset="0"/>
            </a:endParaRPr>
          </a:p>
        </p:txBody>
      </p:sp>
      <p:sp>
        <p:nvSpPr>
          <p:cNvPr id="10" name="ZoneTexte 9"/>
          <p:cNvSpPr txBox="1"/>
          <p:nvPr/>
        </p:nvSpPr>
        <p:spPr>
          <a:xfrm>
            <a:off x="251520" y="1268760"/>
            <a:ext cx="8496944" cy="2831544"/>
          </a:xfrm>
          <a:prstGeom prst="rect">
            <a:avLst/>
          </a:prstGeom>
          <a:noFill/>
        </p:spPr>
        <p:txBody>
          <a:bodyPr wrap="square" rtlCol="0">
            <a:spAutoFit/>
          </a:bodyPr>
          <a:lstStyle/>
          <a:p>
            <a:pPr algn="just"/>
            <a:endParaRPr lang="fr-FR" sz="500" dirty="0"/>
          </a:p>
          <a:p>
            <a:pPr marL="342900" indent="-342900" algn="just">
              <a:buFont typeface="Wingdings" panose="05000000000000000000" pitchFamily="2" charset="2"/>
              <a:buChar char="q"/>
            </a:pPr>
            <a:endParaRPr lang="fr-FR" sz="500" dirty="0">
              <a:cs typeface="Arial" pitchFamily="34" charset="0"/>
            </a:endParaRPr>
          </a:p>
          <a:p>
            <a:pPr marL="342900" indent="-342900" algn="just">
              <a:buFont typeface="Wingdings" panose="05000000000000000000" pitchFamily="2" charset="2"/>
              <a:buChar char="q"/>
            </a:pPr>
            <a:r>
              <a:rPr lang="fr-FR" sz="1600" b="1" dirty="0">
                <a:solidFill>
                  <a:srgbClr val="0070C0"/>
                </a:solidFill>
              </a:rPr>
              <a:t>Prime de</a:t>
            </a:r>
            <a:r>
              <a:rPr lang="fr-FR" sz="1600" dirty="0">
                <a:cs typeface="Arial" pitchFamily="34" charset="0"/>
              </a:rPr>
              <a:t> 1000 € pour 30 et 35 ans d’ancienneté, 1500€ pour 40 ans d’ancienneté…</a:t>
            </a:r>
          </a:p>
          <a:p>
            <a:pPr algn="just"/>
            <a:endParaRPr lang="fr-FR" sz="1600" dirty="0">
              <a:cs typeface="Arial" pitchFamily="34" charset="0"/>
            </a:endParaRPr>
          </a:p>
          <a:p>
            <a:pPr algn="just"/>
            <a:endParaRPr lang="fr-FR" sz="500" dirty="0">
              <a:cs typeface="Arial" pitchFamily="34" charset="0"/>
            </a:endParaRPr>
          </a:p>
          <a:p>
            <a:pPr marL="342900" indent="-342900" algn="just">
              <a:buFont typeface="Wingdings" panose="05000000000000000000" pitchFamily="2" charset="2"/>
              <a:buChar char="q"/>
            </a:pPr>
            <a:r>
              <a:rPr lang="fr-FR" sz="1600" b="1" dirty="0">
                <a:solidFill>
                  <a:srgbClr val="0070C0"/>
                </a:solidFill>
              </a:rPr>
              <a:t>Prime de vacances </a:t>
            </a:r>
            <a:r>
              <a:rPr lang="fr-FR" sz="1600" dirty="0">
                <a:cs typeface="Arial" pitchFamily="34" charset="0"/>
              </a:rPr>
              <a:t>de 850 €</a:t>
            </a:r>
          </a:p>
          <a:p>
            <a:pPr marL="342900" indent="-342900" algn="just">
              <a:buFont typeface="Wingdings" panose="05000000000000000000" pitchFamily="2" charset="2"/>
              <a:buChar char="q"/>
            </a:pPr>
            <a:endParaRPr lang="fr-FR" sz="1600" dirty="0">
              <a:cs typeface="Arial" pitchFamily="34" charset="0"/>
            </a:endParaRPr>
          </a:p>
          <a:p>
            <a:pPr marL="342900" indent="-342900" algn="just">
              <a:buFont typeface="Wingdings" panose="05000000000000000000" pitchFamily="2" charset="2"/>
              <a:buChar char="q"/>
            </a:pPr>
            <a:r>
              <a:rPr lang="fr-FR" sz="1600" b="1" dirty="0">
                <a:solidFill>
                  <a:srgbClr val="0070C0"/>
                </a:solidFill>
                <a:cs typeface="Arial" pitchFamily="34" charset="0"/>
              </a:rPr>
              <a:t>Indemnité télétravail </a:t>
            </a:r>
            <a:r>
              <a:rPr lang="fr-FR" sz="1600" dirty="0">
                <a:cs typeface="Arial" pitchFamily="34" charset="0"/>
              </a:rPr>
              <a:t>de 3 € au lieu de 1,5 € par jour ( pour faire fasse a l’augmentation du prix du Gaz et électricité) – </a:t>
            </a:r>
            <a:r>
              <a:rPr lang="fr-FR" sz="1600" b="1" dirty="0">
                <a:highlight>
                  <a:srgbClr val="00FF00"/>
                </a:highlight>
                <a:cs typeface="Arial" pitchFamily="34" charset="0"/>
              </a:rPr>
              <a:t>coût de la mesure : </a:t>
            </a:r>
            <a:r>
              <a:rPr lang="fr-FR" sz="1600" b="1" dirty="0">
                <a:highlight>
                  <a:srgbClr val="00FF00"/>
                </a:highlight>
              </a:rPr>
              <a:t>335 610,00€ (si 1695 salariés en TT 3j par semaine)</a:t>
            </a:r>
          </a:p>
          <a:p>
            <a:pPr marL="342900" indent="-342900" algn="just">
              <a:buFont typeface="Wingdings" panose="05000000000000000000" pitchFamily="2" charset="2"/>
              <a:buChar char="q"/>
            </a:pPr>
            <a:endParaRPr lang="fr-FR" sz="1600" dirty="0">
              <a:cs typeface="Arial" pitchFamily="34" charset="0"/>
            </a:endParaRPr>
          </a:p>
          <a:p>
            <a:pPr marL="342900" indent="-342900" algn="just">
              <a:buFont typeface="Wingdings" panose="05000000000000000000" pitchFamily="2" charset="2"/>
              <a:buChar char="q"/>
            </a:pPr>
            <a:endParaRPr lang="fr-FR" sz="500" dirty="0">
              <a:cs typeface="Arial" pitchFamily="34" charset="0"/>
            </a:endParaRPr>
          </a:p>
          <a:p>
            <a:pPr marL="342900" indent="-342900" algn="just">
              <a:buFont typeface="Wingdings" panose="05000000000000000000" pitchFamily="2" charset="2"/>
              <a:buChar char="q"/>
            </a:pPr>
            <a:r>
              <a:rPr lang="fr-FR" sz="1600" b="1" dirty="0">
                <a:solidFill>
                  <a:srgbClr val="0070C0"/>
                </a:solidFill>
              </a:rPr>
              <a:t>Journée de solidarité prise en charge par la FNAC </a:t>
            </a:r>
            <a:r>
              <a:rPr lang="fr-FR" sz="1600" dirty="0">
                <a:cs typeface="Arial" pitchFamily="34" charset="0"/>
              </a:rPr>
              <a:t>(pas de retrait d’un jour de RTT)</a:t>
            </a:r>
          </a:p>
          <a:p>
            <a:pPr algn="just"/>
            <a:endParaRPr lang="fr-FR" sz="1600" b="1" dirty="0"/>
          </a:p>
          <a:p>
            <a:pPr algn="just"/>
            <a:endParaRPr lang="fr-FR" sz="1400" dirty="0">
              <a:cs typeface="Arial" pitchFamily="34" charset="0"/>
            </a:endParaRP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188641"/>
            <a:ext cx="1470434" cy="86409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11" name="ZoneTexte 10">
            <a:extLst>
              <a:ext uri="{FF2B5EF4-FFF2-40B4-BE49-F238E27FC236}">
                <a16:creationId xmlns:a16="http://schemas.microsoft.com/office/drawing/2014/main" id="{D523DDA9-2A4B-28CC-CB5E-5BDDED697B5A}"/>
              </a:ext>
            </a:extLst>
          </p:cNvPr>
          <p:cNvSpPr txBox="1"/>
          <p:nvPr/>
        </p:nvSpPr>
        <p:spPr>
          <a:xfrm>
            <a:off x="251520" y="3933056"/>
            <a:ext cx="8496944" cy="1754326"/>
          </a:xfrm>
          <a:prstGeom prst="rect">
            <a:avLst/>
          </a:prstGeom>
          <a:noFill/>
        </p:spPr>
        <p:txBody>
          <a:bodyPr wrap="square">
            <a:spAutoFit/>
          </a:bodyPr>
          <a:lstStyle/>
          <a:p>
            <a:pPr marL="285750" indent="-285750">
              <a:buFont typeface="Wingdings" charset="2"/>
              <a:buChar char="q"/>
            </a:pPr>
            <a:r>
              <a:rPr lang="fr-FR" sz="1800" b="1" dirty="0">
                <a:solidFill>
                  <a:srgbClr val="0070C0"/>
                </a:solidFill>
              </a:rPr>
              <a:t>Entretien à </a:t>
            </a:r>
            <a:r>
              <a:rPr lang="fr-FR" b="1" dirty="0">
                <a:solidFill>
                  <a:srgbClr val="0070C0"/>
                </a:solidFill>
              </a:rPr>
              <a:t>mi-parcours</a:t>
            </a:r>
          </a:p>
          <a:p>
            <a:r>
              <a:rPr lang="fr-FR" b="1" dirty="0">
                <a:solidFill>
                  <a:srgbClr val="0070C0"/>
                </a:solidFill>
              </a:rPr>
              <a:t>      </a:t>
            </a:r>
            <a:r>
              <a:rPr lang="fr-FR" dirty="0"/>
              <a:t>la CFTC demande qu’un entretien à mi-parcours soit instauré en septembre,</a:t>
            </a:r>
          </a:p>
          <a:p>
            <a:r>
              <a:rPr lang="fr-FR" sz="1800" dirty="0"/>
              <a:t>      permettant d'aborder, dans un cadre plus formel, les problèmes de performance</a:t>
            </a:r>
          </a:p>
          <a:p>
            <a:r>
              <a:rPr lang="fr-FR" dirty="0"/>
              <a:t>      qui auraient pu se poser, ou de parler des changements de priorité qui pourraient</a:t>
            </a:r>
          </a:p>
          <a:p>
            <a:r>
              <a:rPr lang="fr-FR" dirty="0"/>
              <a:t>      avoir une incidence sur les objectifs fixés au début d’année </a:t>
            </a:r>
            <a:r>
              <a:rPr lang="fr-FR" sz="1800" dirty="0"/>
              <a:t> </a:t>
            </a:r>
          </a:p>
          <a:p>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7544" y="1351787"/>
            <a:ext cx="8208912" cy="5355312"/>
          </a:xfrm>
          <a:prstGeom prst="rect">
            <a:avLst/>
          </a:prstGeom>
          <a:noFill/>
        </p:spPr>
        <p:txBody>
          <a:bodyPr wrap="square" rtlCol="0">
            <a:spAutoFit/>
          </a:bodyPr>
          <a:lstStyle/>
          <a:p>
            <a:pPr marL="285750" indent="-285750">
              <a:buFont typeface="Wingdings" charset="2"/>
              <a:buChar char="q"/>
            </a:pPr>
            <a:r>
              <a:rPr lang="fr-FR" sz="1600" b="1" dirty="0">
                <a:solidFill>
                  <a:srgbClr val="0070C0"/>
                </a:solidFill>
              </a:rPr>
              <a:t>Entretien Annuel</a:t>
            </a:r>
          </a:p>
          <a:p>
            <a:pPr marL="285750" indent="-285750">
              <a:buFont typeface="Wingdings" charset="2"/>
              <a:buChar char="q"/>
            </a:pPr>
            <a:endParaRPr lang="fr-FR" sz="500" b="1" dirty="0">
              <a:solidFill>
                <a:srgbClr val="0070C0"/>
              </a:solidFill>
            </a:endParaRPr>
          </a:p>
          <a:p>
            <a:pPr lvl="1"/>
            <a:r>
              <a:rPr lang="fr-FR" sz="1600" dirty="0"/>
              <a:t>la CFTC demande que la direction s’engage à ce que l’entretien annuel se déroule avec </a:t>
            </a:r>
            <a:r>
              <a:rPr lang="fr-FR" sz="1600" b="1" dirty="0"/>
              <a:t>une personne habilitée</a:t>
            </a:r>
            <a:r>
              <a:rPr lang="fr-FR" sz="1600" dirty="0"/>
              <a:t> à prendre des décisions sur : </a:t>
            </a:r>
          </a:p>
          <a:p>
            <a:pPr marL="742950" lvl="1" indent="-285750">
              <a:buFontTx/>
              <a:buChar char="-"/>
            </a:pPr>
            <a:r>
              <a:rPr lang="fr-FR" sz="1600" dirty="0"/>
              <a:t>la rémunération, </a:t>
            </a:r>
          </a:p>
          <a:p>
            <a:pPr marL="742950" lvl="1" indent="-285750">
              <a:buFontTx/>
              <a:buChar char="-"/>
            </a:pPr>
            <a:r>
              <a:rPr lang="fr-FR" sz="1600" dirty="0"/>
              <a:t>les projets professionnels, </a:t>
            </a:r>
          </a:p>
          <a:p>
            <a:pPr marL="742950" lvl="1" indent="-285750">
              <a:buFontTx/>
              <a:buChar char="-"/>
            </a:pPr>
            <a:r>
              <a:rPr lang="fr-FR" sz="1600" dirty="0"/>
              <a:t>la charge de travail, </a:t>
            </a:r>
          </a:p>
          <a:p>
            <a:pPr marL="742950" lvl="1" indent="-285750">
              <a:buFontTx/>
              <a:buChar char="-"/>
            </a:pPr>
            <a:r>
              <a:rPr lang="fr-FR" sz="1600" dirty="0"/>
              <a:t>l’équilibre vie professionnelle vie privée, </a:t>
            </a:r>
          </a:p>
          <a:p>
            <a:pPr marL="742950" lvl="1" indent="-285750">
              <a:buFontTx/>
              <a:buChar char="-"/>
            </a:pPr>
            <a:r>
              <a:rPr lang="fr-FR" sz="1600" dirty="0"/>
              <a:t>et tout autre point qui nécessite une prise de décision. </a:t>
            </a:r>
          </a:p>
          <a:p>
            <a:pPr lvl="1"/>
            <a:r>
              <a:rPr lang="fr-FR" sz="1600" dirty="0"/>
              <a:t>Que lors d’un changement de manager les deux managers soient présents à l’entretien.</a:t>
            </a:r>
          </a:p>
          <a:p>
            <a:r>
              <a:rPr lang="fr-FR" sz="1400" dirty="0"/>
              <a:t> </a:t>
            </a:r>
          </a:p>
          <a:p>
            <a:pPr marL="285750" indent="-285750">
              <a:buFont typeface="Wingdings" charset="2"/>
              <a:buChar char="q"/>
            </a:pPr>
            <a:r>
              <a:rPr lang="fr-FR" sz="1600" b="1" dirty="0">
                <a:solidFill>
                  <a:srgbClr val="0070C0"/>
                </a:solidFill>
              </a:rPr>
              <a:t>Entretien Professionnel </a:t>
            </a:r>
          </a:p>
          <a:p>
            <a:pPr marL="285750" indent="-285750">
              <a:buFont typeface="Wingdings" charset="2"/>
              <a:buChar char="q"/>
            </a:pPr>
            <a:endParaRPr lang="fr-FR" sz="500" b="1" dirty="0">
              <a:solidFill>
                <a:srgbClr val="0070C0"/>
              </a:solidFill>
            </a:endParaRPr>
          </a:p>
          <a:p>
            <a:pPr lvl="1"/>
            <a:r>
              <a:rPr lang="fr-FR" sz="1600" dirty="0"/>
              <a:t>La CFTC demande, de même que l’entretien professionnel soit un </a:t>
            </a:r>
            <a:r>
              <a:rPr lang="fr-FR" sz="1600" b="1" dirty="0"/>
              <a:t>véritable entretien de carrière et qu’il soit réalisé par une personne formée et connaissant les métiers de l’entreprise</a:t>
            </a:r>
            <a:r>
              <a:rPr lang="fr-FR" sz="1600" dirty="0"/>
              <a:t> afin de pouvoir : </a:t>
            </a:r>
          </a:p>
          <a:p>
            <a:pPr marL="742950" lvl="1" indent="-285750">
              <a:buFontTx/>
              <a:buChar char="-"/>
            </a:pPr>
            <a:r>
              <a:rPr lang="fr-FR" sz="1600" dirty="0"/>
              <a:t>Informer le salarié lors de son entretien annuel sur le poids de son poste suite à la</a:t>
            </a:r>
          </a:p>
          <a:p>
            <a:pPr lvl="1"/>
            <a:r>
              <a:rPr lang="fr-FR" sz="1600" dirty="0"/>
              <a:t>      pesée des postes,</a:t>
            </a:r>
          </a:p>
          <a:p>
            <a:pPr marL="742950" lvl="1" indent="-285750">
              <a:buFontTx/>
              <a:buChar char="-"/>
            </a:pPr>
            <a:r>
              <a:rPr lang="fr-FR" sz="1600" dirty="0"/>
              <a:t>Accompagner le salarié dans ses perspectives d'évolution professionnelle (changement de poste, promotion...), </a:t>
            </a:r>
          </a:p>
          <a:p>
            <a:pPr marL="742950" lvl="1" indent="-285750">
              <a:buFontTx/>
              <a:buChar char="-"/>
            </a:pPr>
            <a:r>
              <a:rPr lang="fr-FR" sz="1600" dirty="0"/>
              <a:t>Identifier ses besoins de formation.</a:t>
            </a:r>
          </a:p>
          <a:p>
            <a:pPr marL="742950" lvl="1" indent="-285750">
              <a:buFontTx/>
              <a:buChar char="-"/>
            </a:pPr>
            <a:r>
              <a:rPr lang="fr-FR" sz="1600" dirty="0"/>
              <a:t>Retour sur les souhaits de formation courant avril.</a:t>
            </a:r>
          </a:p>
          <a:p>
            <a:pPr marL="285750" indent="-285750">
              <a:buFontTx/>
              <a:buChar char="-"/>
            </a:pPr>
            <a:endParaRPr lang="fr-FR" sz="1400" dirty="0"/>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188641"/>
            <a:ext cx="1470434" cy="86409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7" name="ZoneTexte 6"/>
          <p:cNvSpPr txBox="1"/>
          <p:nvPr/>
        </p:nvSpPr>
        <p:spPr>
          <a:xfrm>
            <a:off x="2267744" y="20524"/>
            <a:ext cx="5338513" cy="1200329"/>
          </a:xfrm>
          <a:prstGeom prst="rect">
            <a:avLst/>
          </a:prstGeom>
          <a:noFill/>
        </p:spPr>
        <p:txBody>
          <a:bodyPr wrap="none" rtlCol="0">
            <a:spAutoFit/>
          </a:bodyPr>
          <a:lstStyle/>
          <a:p>
            <a:pPr algn="ctr"/>
            <a:r>
              <a:rPr lang="fr-FR" sz="3600" b="1" dirty="0"/>
              <a:t>Politique de rémunération </a:t>
            </a:r>
            <a:br>
              <a:rPr lang="fr-FR" sz="3600" b="1" dirty="0"/>
            </a:br>
            <a:r>
              <a:rPr lang="fr-FR" sz="3600" b="1" dirty="0"/>
              <a:t>et de l’emploi </a:t>
            </a:r>
            <a:r>
              <a:rPr lang="fr-FR" sz="2000" b="1" dirty="0"/>
              <a:t>(2/2)</a:t>
            </a:r>
            <a:endParaRPr lang="fr-FR" sz="2000" b="1" dirty="0">
              <a:latin typeface="FNACv2" pitchFamily="2" charset="0"/>
            </a:endParaRPr>
          </a:p>
        </p:txBody>
      </p:sp>
    </p:spTree>
    <p:extLst>
      <p:ext uri="{BB962C8B-B14F-4D97-AF65-F5344CB8AC3E}">
        <p14:creationId xmlns:p14="http://schemas.microsoft.com/office/powerpoint/2010/main" val="1542594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051720" y="262389"/>
            <a:ext cx="3813095" cy="646331"/>
          </a:xfrm>
          <a:prstGeom prst="rect">
            <a:avLst/>
          </a:prstGeom>
          <a:noFill/>
        </p:spPr>
        <p:txBody>
          <a:bodyPr wrap="none" rtlCol="0">
            <a:spAutoFit/>
          </a:bodyPr>
          <a:lstStyle/>
          <a:p>
            <a:pPr algn="ctr"/>
            <a:r>
              <a:rPr lang="fr-FR" sz="3600" b="1" dirty="0"/>
              <a:t>Congés - Absences</a:t>
            </a:r>
            <a:endParaRPr lang="fr-FR" sz="3600" b="1" dirty="0">
              <a:latin typeface="FNACv2" pitchFamily="2" charset="0"/>
            </a:endParaRPr>
          </a:p>
        </p:txBody>
      </p:sp>
      <p:sp>
        <p:nvSpPr>
          <p:cNvPr id="7" name="ZoneTexte 6"/>
          <p:cNvSpPr txBox="1"/>
          <p:nvPr/>
        </p:nvSpPr>
        <p:spPr>
          <a:xfrm>
            <a:off x="395536" y="1700808"/>
            <a:ext cx="8280920" cy="3539430"/>
          </a:xfrm>
          <a:prstGeom prst="rect">
            <a:avLst/>
          </a:prstGeom>
          <a:noFill/>
        </p:spPr>
        <p:txBody>
          <a:bodyPr wrap="square" rtlCol="0">
            <a:spAutoFit/>
          </a:bodyPr>
          <a:lstStyle/>
          <a:p>
            <a:pPr marL="342900" lvl="0" indent="-342900">
              <a:buFont typeface="Wingdings" charset="2"/>
              <a:buChar char="q"/>
            </a:pPr>
            <a:r>
              <a:rPr lang="fr-FR" sz="1600" b="1" dirty="0">
                <a:solidFill>
                  <a:srgbClr val="0070C0"/>
                </a:solidFill>
              </a:rPr>
              <a:t>Ouverture d’une négociation sur la création d’un Compte Epargne Temps, </a:t>
            </a:r>
            <a:br>
              <a:rPr lang="fr-FR" sz="1600" b="1" dirty="0">
                <a:solidFill>
                  <a:srgbClr val="0070C0"/>
                </a:solidFill>
              </a:rPr>
            </a:br>
            <a:r>
              <a:rPr lang="fr-FR" sz="1600" b="1" dirty="0">
                <a:solidFill>
                  <a:srgbClr val="0070C0"/>
                </a:solidFill>
              </a:rPr>
              <a:t>transfert des jours épargnés dans un PERCO avec abondement, possibilité de transformer ces jours dans le plan d’actionnariat ou d’épargne d’entreprise.</a:t>
            </a:r>
          </a:p>
          <a:p>
            <a:pPr lvl="0"/>
            <a:endParaRPr lang="fr-FR" sz="1600" b="1" dirty="0">
              <a:solidFill>
                <a:srgbClr val="0070C0"/>
              </a:solidFill>
            </a:endParaRPr>
          </a:p>
          <a:p>
            <a:pPr marL="342900" indent="-342900">
              <a:buFont typeface="Wingdings" charset="2"/>
              <a:buChar char="q"/>
            </a:pPr>
            <a:r>
              <a:rPr lang="fr-FR" sz="1600" b="1" dirty="0">
                <a:solidFill>
                  <a:srgbClr val="0070C0"/>
                </a:solidFill>
              </a:rPr>
              <a:t>Aligner le nombre de jours de RTT à 14 jours pour tous les salariés </a:t>
            </a:r>
          </a:p>
          <a:p>
            <a:pPr lvl="0"/>
            <a:endParaRPr lang="fr-FR" sz="1600" b="1" dirty="0">
              <a:solidFill>
                <a:srgbClr val="0070C0"/>
              </a:solidFill>
            </a:endParaRPr>
          </a:p>
          <a:p>
            <a:pPr marL="342900" indent="-342900">
              <a:buFont typeface="Wingdings" charset="2"/>
              <a:buChar char="q"/>
            </a:pPr>
            <a:r>
              <a:rPr lang="fr-FR" sz="1600" b="1" dirty="0">
                <a:solidFill>
                  <a:srgbClr val="0070C0"/>
                </a:solidFill>
              </a:rPr>
              <a:t>Possibilité de prise de RTT en demi-journée</a:t>
            </a:r>
          </a:p>
          <a:p>
            <a:pPr marL="342900" lvl="0" indent="-342900">
              <a:buFont typeface="Arial" panose="020B0604020202020204" pitchFamily="34" charset="0"/>
              <a:buChar char="•"/>
            </a:pPr>
            <a:endParaRPr lang="fr-FR" sz="1600" dirty="0"/>
          </a:p>
          <a:p>
            <a:pPr marL="342900" indent="-342900">
              <a:buFont typeface="Wingdings" charset="2"/>
              <a:buChar char="q"/>
            </a:pPr>
            <a:r>
              <a:rPr lang="fr-FR" sz="1600" b="1" dirty="0">
                <a:solidFill>
                  <a:srgbClr val="0070C0"/>
                </a:solidFill>
              </a:rPr>
              <a:t>Congé pour enfant malade </a:t>
            </a:r>
            <a:r>
              <a:rPr lang="fr-FR" sz="1600" dirty="0"/>
              <a:t>: faire évoluer l'âge retenu jusqu’à 14 ans révolus.</a:t>
            </a:r>
          </a:p>
          <a:p>
            <a:pPr marL="742950" lvl="1" indent="-285750">
              <a:buFont typeface="Arial" panose="020B0604020202020204" pitchFamily="34" charset="0"/>
              <a:buChar char="•"/>
            </a:pPr>
            <a:r>
              <a:rPr lang="fr-FR" sz="1600" dirty="0"/>
              <a:t>10 jours pour les enfants jusqu’à 12 ans révolus</a:t>
            </a:r>
          </a:p>
          <a:p>
            <a:pPr marL="742950" lvl="1" indent="-285750">
              <a:buFont typeface="Arial" panose="020B0604020202020204" pitchFamily="34" charset="0"/>
              <a:buChar char="•"/>
            </a:pPr>
            <a:r>
              <a:rPr lang="fr-FR" sz="1600" dirty="0"/>
              <a:t>6 jours pour les enfants entre 12 ans et 14 ans révolus</a:t>
            </a:r>
          </a:p>
          <a:p>
            <a:pPr lvl="1"/>
            <a:endParaRPr lang="fr-FR" sz="1600" dirty="0"/>
          </a:p>
          <a:p>
            <a:pPr marL="342900" lvl="0" indent="-342900">
              <a:buFont typeface="Wingdings" charset="2"/>
              <a:buChar char="q"/>
            </a:pPr>
            <a:endParaRPr lang="fr-FR" sz="1600" dirty="0"/>
          </a:p>
          <a:p>
            <a:pPr lvl="0"/>
            <a:endParaRPr lang="fr-FR" sz="1600" dirty="0"/>
          </a:p>
        </p:txBody>
      </p:sp>
      <p:pic>
        <p:nvPicPr>
          <p:cNvPr id="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520" y="188641"/>
            <a:ext cx="1470434" cy="86409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293163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907704" y="262389"/>
            <a:ext cx="5472075" cy="646331"/>
          </a:xfrm>
          <a:prstGeom prst="rect">
            <a:avLst/>
          </a:prstGeom>
          <a:noFill/>
        </p:spPr>
        <p:txBody>
          <a:bodyPr wrap="none" rtlCol="0">
            <a:spAutoFit/>
          </a:bodyPr>
          <a:lstStyle/>
          <a:p>
            <a:pPr algn="ctr"/>
            <a:r>
              <a:rPr lang="fr-FR" sz="3600" b="1" dirty="0"/>
              <a:t>Qualité de vie au travail </a:t>
            </a:r>
            <a:r>
              <a:rPr lang="fr-FR" sz="2000" b="1" dirty="0"/>
              <a:t>(1/1)</a:t>
            </a:r>
            <a:r>
              <a:rPr lang="fr-FR" sz="3600" b="1" dirty="0"/>
              <a:t> </a:t>
            </a:r>
            <a:endParaRPr lang="fr-FR" sz="3600" b="1" dirty="0">
              <a:latin typeface="FNACv2" pitchFamily="2" charset="0"/>
            </a:endParaRPr>
          </a:p>
        </p:txBody>
      </p:sp>
      <p:sp>
        <p:nvSpPr>
          <p:cNvPr id="7" name="ZoneTexte 6"/>
          <p:cNvSpPr txBox="1"/>
          <p:nvPr/>
        </p:nvSpPr>
        <p:spPr>
          <a:xfrm>
            <a:off x="539552" y="1268760"/>
            <a:ext cx="8208912" cy="7632859"/>
          </a:xfrm>
          <a:prstGeom prst="rect">
            <a:avLst/>
          </a:prstGeom>
          <a:noFill/>
        </p:spPr>
        <p:txBody>
          <a:bodyPr wrap="square" rtlCol="0">
            <a:spAutoFit/>
          </a:bodyPr>
          <a:lstStyle/>
          <a:p>
            <a:pPr lvl="0"/>
            <a:endParaRPr lang="fr-FR" sz="1000" b="1" dirty="0"/>
          </a:p>
          <a:p>
            <a:pPr marL="285750" indent="-285750">
              <a:buFont typeface="Wingdings" charset="2"/>
              <a:buChar char="q"/>
            </a:pPr>
            <a:r>
              <a:rPr lang="fr-FR" sz="1600" b="1" dirty="0">
                <a:solidFill>
                  <a:srgbClr val="0070C0"/>
                </a:solidFill>
              </a:rPr>
              <a:t>Droit à la déconnexion </a:t>
            </a:r>
            <a:br>
              <a:rPr lang="fr-FR" sz="1600" dirty="0"/>
            </a:br>
            <a:r>
              <a:rPr lang="fr-FR" sz="1600" dirty="0"/>
              <a:t>Engagement de la Direction à communiquer (à tous les salariés, particulièrement les managers)</a:t>
            </a:r>
          </a:p>
          <a:p>
            <a:pPr marL="285750" indent="-285750">
              <a:buFont typeface="Wingdings" charset="2"/>
              <a:buChar char="q"/>
            </a:pPr>
            <a:endParaRPr lang="fr-FR" sz="1600" dirty="0"/>
          </a:p>
          <a:p>
            <a:pPr marL="285750" lvl="0" indent="-285750">
              <a:buFont typeface="Wingdings" charset="2"/>
              <a:buChar char="q"/>
            </a:pPr>
            <a:r>
              <a:rPr lang="fr-FR" sz="1600" b="1" dirty="0">
                <a:solidFill>
                  <a:srgbClr val="0070C0"/>
                </a:solidFill>
              </a:rPr>
              <a:t>Travailleurs handicapés :</a:t>
            </a:r>
          </a:p>
          <a:p>
            <a:pPr lvl="1" algn="just"/>
            <a:r>
              <a:rPr lang="fr-FR" sz="1600" i="1" dirty="0"/>
              <a:t>Rappelons le cadre de la loi du 11 février 2005 qui impose l'obligation pour les entreprises d'au moins 20 salariés, compter parmi ses employés,  au moins 6 % de travailleurs handicapés. </a:t>
            </a:r>
            <a:r>
              <a:rPr lang="fr-FR" sz="500" dirty="0"/>
              <a:t> </a:t>
            </a:r>
          </a:p>
          <a:p>
            <a:pPr lvl="1"/>
            <a:r>
              <a:rPr lang="fr-FR" sz="1600" dirty="0"/>
              <a:t>La CFTC souhaite que soient réellement appliquées les mesures concernant </a:t>
            </a:r>
            <a:r>
              <a:rPr lang="fr-FR" sz="1600" b="1" i="1" dirty="0"/>
              <a:t>le recrutement et/ou le maintien dans l'emploi</a:t>
            </a:r>
            <a:r>
              <a:rPr lang="fr-FR" sz="1600" dirty="0"/>
              <a:t> </a:t>
            </a:r>
            <a:r>
              <a:rPr lang="fr-FR" sz="1600" b="1" i="1" dirty="0"/>
              <a:t>des salariés handicapés.</a:t>
            </a:r>
          </a:p>
          <a:p>
            <a:pPr lvl="1"/>
            <a:r>
              <a:rPr lang="fr-FR" sz="1600" b="1" i="1" dirty="0"/>
              <a:t>Il faut également mettre en œuvre les actions de prévention avec des filtres de protection pour les écrans et des reposes pieds…</a:t>
            </a:r>
          </a:p>
          <a:p>
            <a:pPr lvl="1"/>
            <a:r>
              <a:rPr lang="fr-FR" sz="1600" b="1" i="1" dirty="0"/>
              <a:t>Qu’une vraie communication soit faite sur la RQTH (reconnaissance qualité de travailleur handicapé)</a:t>
            </a:r>
          </a:p>
          <a:p>
            <a:pPr lvl="1"/>
            <a:endParaRPr lang="fr-FR" sz="1600" b="1" i="1" dirty="0"/>
          </a:p>
          <a:p>
            <a:pPr marL="285750" lvl="0" indent="-285750">
              <a:buFont typeface="Wingdings" charset="2"/>
              <a:buChar char="q"/>
            </a:pPr>
            <a:r>
              <a:rPr lang="fr-FR" sz="1600" b="1" dirty="0">
                <a:solidFill>
                  <a:srgbClr val="0070C0"/>
                </a:solidFill>
              </a:rPr>
              <a:t>Gestion du stress et risques psychosociaux </a:t>
            </a:r>
            <a:r>
              <a:rPr lang="fr-FR" sz="1600" b="1" dirty="0"/>
              <a:t>: </a:t>
            </a:r>
          </a:p>
          <a:p>
            <a:pPr lvl="1"/>
            <a:r>
              <a:rPr lang="fr-FR" sz="1600" dirty="0"/>
              <a:t>La CFTC demande un accompagnement permanent par le biais d’un professionnel de la santé psychologique pour les salariés. La CFTC demande que la direction mette en place des ateliers de gestion du stress, sur la communication positive et de relaxation.</a:t>
            </a:r>
            <a:br>
              <a:rPr lang="fr-FR" sz="1600" dirty="0"/>
            </a:br>
            <a:endParaRPr lang="fr-FR" sz="1600" dirty="0"/>
          </a:p>
          <a:p>
            <a:pPr marL="285750" indent="-285750">
              <a:buFont typeface="Wingdings" charset="2"/>
              <a:buChar char="q"/>
            </a:pPr>
            <a:endParaRPr lang="fr-FR" sz="1600" dirty="0"/>
          </a:p>
          <a:p>
            <a:pPr marL="285750" indent="-285750">
              <a:buFont typeface="Wingdings" charset="2"/>
              <a:buChar char="q"/>
            </a:pPr>
            <a:endParaRPr lang="fr-FR" sz="1600" dirty="0"/>
          </a:p>
          <a:p>
            <a:pPr marL="285750" indent="-285750">
              <a:buFont typeface="Wingdings" charset="2"/>
              <a:buChar char="q"/>
            </a:pPr>
            <a:endParaRPr lang="fr-FR" sz="1600" dirty="0"/>
          </a:p>
          <a:p>
            <a:pPr marL="285750" indent="-285750">
              <a:buFont typeface="Wingdings" charset="2"/>
              <a:buChar char="q"/>
            </a:pPr>
            <a:endParaRPr lang="fr-FR" sz="1600" dirty="0"/>
          </a:p>
          <a:p>
            <a:pPr marL="285750" indent="-285750">
              <a:buFont typeface="Wingdings" charset="2"/>
              <a:buChar char="q"/>
            </a:pPr>
            <a:endParaRPr lang="fr-FR" sz="1600" dirty="0"/>
          </a:p>
          <a:p>
            <a:pPr marL="285750" indent="-285750">
              <a:buFont typeface="Wingdings" charset="2"/>
              <a:buChar char="q"/>
            </a:pPr>
            <a:endParaRPr lang="fr-FR" sz="1600" dirty="0"/>
          </a:p>
          <a:p>
            <a:pPr marL="285750" indent="-285750">
              <a:buFont typeface="Wingdings" charset="2"/>
              <a:buChar char="q"/>
            </a:pPr>
            <a:endParaRPr lang="fr-FR" sz="1600" dirty="0"/>
          </a:p>
          <a:p>
            <a:pPr marL="285750" indent="-285750">
              <a:buFont typeface="Wingdings" charset="2"/>
              <a:buChar char="q"/>
            </a:pPr>
            <a:endParaRPr lang="fr-FR" sz="1600" dirty="0"/>
          </a:p>
          <a:p>
            <a:pPr marL="285750" indent="-285750">
              <a:buFont typeface="Wingdings" charset="2"/>
              <a:buChar char="q"/>
            </a:pPr>
            <a:endParaRPr lang="fr-FR" sz="1600" dirty="0"/>
          </a:p>
          <a:p>
            <a:endParaRPr lang="fr-FR" sz="1600" dirty="0"/>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188641"/>
            <a:ext cx="1470434" cy="86409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48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282117" y="-253670"/>
            <a:ext cx="137072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668730" y="422146"/>
            <a:ext cx="484026"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7532611" y="655140"/>
            <a:ext cx="515604"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7017482" y="0"/>
            <a:ext cx="2126518"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Isosceles Triangle 17">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982258" y="6115501"/>
            <a:ext cx="1120884"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http://www.unef.fr/delia2medias/deliamedia18/1848-e5e21b.jpg">
            <a:extLst>
              <a:ext uri="{FF2B5EF4-FFF2-40B4-BE49-F238E27FC236}">
                <a16:creationId xmlns:a16="http://schemas.microsoft.com/office/drawing/2014/main" id="{6E96F427-FAC5-61A6-8294-118AA86E4354}"/>
              </a:ext>
            </a:extLst>
          </p:cNvPr>
          <p:cNvPicPr>
            <a:picLocks noChangeAspect="1" noChangeArrowheads="1"/>
          </p:cNvPicPr>
          <p:nvPr/>
        </p:nvPicPr>
        <p:blipFill>
          <a:blip r:embed="rId2" cstate="print"/>
          <a:stretch>
            <a:fillRect/>
          </a:stretch>
        </p:blipFill>
        <p:spPr bwMode="auto">
          <a:xfrm>
            <a:off x="1786467" y="643467"/>
            <a:ext cx="5571065" cy="5571065"/>
          </a:xfrm>
          <a:prstGeom prst="rect">
            <a:avLst/>
          </a:prstGeom>
          <a:noFill/>
          <a:ln>
            <a:noFill/>
          </a:ln>
        </p:spPr>
      </p:pic>
      <p:sp>
        <p:nvSpPr>
          <p:cNvPr id="20" name="Isosceles Triangle 19">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703060" y="6453143"/>
            <a:ext cx="611177"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1642452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10628</TotalTime>
  <Words>753</Words>
  <Application>Microsoft Office PowerPoint</Application>
  <PresentationFormat>Affichage à l'écran (4:3)</PresentationFormat>
  <Paragraphs>97</Paragraphs>
  <Slides>7</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7</vt:i4>
      </vt:variant>
    </vt:vector>
  </HeadingPairs>
  <TitlesOfParts>
    <vt:vector size="13" baseType="lpstr">
      <vt:lpstr>Arial</vt:lpstr>
      <vt:lpstr>Calibri</vt:lpstr>
      <vt:lpstr>Courier New</vt:lpstr>
      <vt:lpstr>FNACv2</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Fnacdirect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Benoit Duval</dc:creator>
  <cp:lastModifiedBy>FERDI Dris</cp:lastModifiedBy>
  <cp:revision>381</cp:revision>
  <dcterms:created xsi:type="dcterms:W3CDTF">2010-03-30T14:09:24Z</dcterms:created>
  <dcterms:modified xsi:type="dcterms:W3CDTF">2023-03-16T11:14:19Z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